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72" r:id="rId12"/>
    <p:sldId id="273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24"/>
    <a:srgbClr val="004877"/>
    <a:srgbClr val="C8225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5202"/>
  </p:normalViewPr>
  <p:slideViewPr>
    <p:cSldViewPr snapToGrid="0" snapToObjects="1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417C4-BA82-8040-BE51-07A3B263D1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B76C9-D9C2-CB47-B036-DF552B584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646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Emma and Jacob have great ambitions. They have received their first university degrees, they both have jobs and they are planning their family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lifes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And why not go for even more? So the two of them decide to develop their knowledge in management and business to prepare for a career on top management level in business administration. With its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tailor-made MBA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"European Management", the European Institute for Advanced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Behavioural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Management offers Emma and Jacob an excellent opportunity to achieve their goals and become leaders of the future.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Good morning ladies and gentlemen,</a:t>
            </a:r>
            <a:r>
              <a:rPr lang="en-GB" baseline="0" dirty="0"/>
              <a:t> my name is Bastian Popp and I am the Director of the European Institute for Advanced Behavioural Management and I am very delighted to welcome consul-general </a:t>
            </a:r>
            <a:r>
              <a:rPr lang="en-GB" baseline="0" dirty="0" err="1"/>
              <a:t>Parkar</a:t>
            </a:r>
            <a:r>
              <a:rPr lang="en-GB" baseline="0" dirty="0"/>
              <a:t> at our Institute.</a:t>
            </a:r>
          </a:p>
          <a:p>
            <a:r>
              <a:rPr lang="en-GB" baseline="0" dirty="0"/>
              <a:t>It is a great pleasure for me to give you some insights into our institute and our links to India.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896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534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705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457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999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159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61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964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98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0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53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77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37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11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403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00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10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B76C9-D9C2-CB47-B036-DF552B5846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19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EC9E3-C175-484C-BDF7-AF4625E11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CBA4BA-55A2-5249-B758-3DE972881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84E43B-71F3-D940-AD21-6057D8EF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B70F-2B32-4640-B828-908048F84F82}" type="datetime1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1067A7-4331-9442-A6D0-DA1AEAB0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0CFCD0-F00D-1249-BCCD-49D27EC8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0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7B19B-2B81-3E42-89EC-8B349A0B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92DB1C-8DD8-274C-8BA1-94C4D5941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DED760-D70F-0049-B964-FE95960A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3813-3DEE-4F5B-99F6-8E5B9E2960CB}" type="datetime1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3DA4FD-E1E5-354F-94FA-6D02F535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E1F602-D71E-5A4C-A1C7-14BC94AC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2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AA66550-5185-0248-AC89-77BFDF8CE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FBABF2-7F85-CF4A-9826-03F0D792D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3D6261-7D83-2040-BB64-98DDA5E5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F3ED-0CD5-4CCD-BB12-603C3352094E}" type="datetime1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B9899B-AA90-9947-B4C8-588D9ACE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6F9C20-D5DB-5D4E-BF87-AB5FACDD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77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2EE38-2B8C-7C40-9F37-15876E3B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59F310-C467-104B-A67A-1A616846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9ED780-5ED2-E44F-A4D4-CA1A00A3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BEC8-4887-4DDB-961C-F185EF98BA7D}" type="datetime1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3E921-6E1F-5744-8A0D-EB9F0FE3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1B8346-29CB-4B4F-B3FA-E6CDA4AE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5AAC5-0449-5245-B958-F9A6CD82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9AD03B-B7FC-EC49-802B-69419AA7C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8042FE-D17C-2548-89A3-2574B5CD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65E6-BFF4-44A3-ABFB-1BF5F08734BE}" type="datetime1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63D972-FFF8-F24E-A5FD-74E547D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B5249E-A775-DF43-9725-E304F9D9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04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C011E-3F88-1742-BE92-79541B71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15F31D-95D2-814E-A148-4A6881EE3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4814D3-EB12-3445-A46E-A86DCDAD1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1918A9-7357-0B4C-A82E-7A00B4C46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B635-38F5-45DA-BA4A-17E7EE9BA223}" type="datetime1">
              <a:rPr lang="de-DE" smtClean="0"/>
              <a:t>11.05.2023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375800-7345-174B-A64D-E29B370C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FBF8DF-C237-C44C-8768-59D03CD0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8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95673-B2F6-8F42-9FAC-5FAF8DCB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CBFE65-D75A-DD42-ADE3-CA1088145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82DB3D-C6FB-B449-9AED-37D6FD763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91CA88-C6A7-0940-9880-28EFBFCC9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A79975-79A3-EB49-9030-A93E151EB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E229833-234F-EC49-8B85-6DE93FCB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3AC4-FCD5-464D-BBD8-CF308044A839}" type="datetime1">
              <a:rPr lang="de-DE" smtClean="0"/>
              <a:t>11.05.2023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78F6F7E-DAE2-D047-9A77-F9BA49BE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21266D-F720-9842-A498-A88C5290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0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E0156-A572-8A42-BFC9-AD0657A8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0DDBC0-0AC6-A04F-92C4-20526464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C354A-E6E4-44B5-AADD-8ED103E6BD60}" type="datetime1">
              <a:rPr lang="de-DE" smtClean="0"/>
              <a:t>11.05.2023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E8DB93-0CA4-8942-BAF6-8FBB4F72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87B525-9601-3243-804B-87BEBB7D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0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ED7148F-E7AD-9846-92B2-870D0D74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25BF-206F-4BC1-904D-8B39BA7C10D1}" type="datetime1">
              <a:rPr lang="de-DE" smtClean="0"/>
              <a:t>11.05.2023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3C60F1-1CDE-CC49-85D8-FE2E604E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548C5F-B3AF-E946-85FE-D9EAEAAB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6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9420E-84D6-0E4B-A26A-AF3B4CA9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F04652-491C-9247-90B9-FBBFEC803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93FDA4-CE1B-114B-87B4-394A540F0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A79AC4-EE8A-E045-A4CB-6B0E90F5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537-0DE5-4FE1-BA6B-B442A14808B0}" type="datetime1">
              <a:rPr lang="de-DE" smtClean="0"/>
              <a:t>11.05.2023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C98541-42E5-A44B-841D-C41F093E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1CA44D-4265-2448-A43F-AD02E9AD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4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BE24B-CB38-9A45-89A9-4BD8CBAC8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D21A45D-0101-D144-B45E-B9C0C2DCC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97E038-F8B9-4D4F-A831-96B71F5FB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898A93-46A6-814D-B59A-E4CBF70F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50-1022-4FAE-B81D-65F7A53F5489}" type="datetime1">
              <a:rPr lang="de-DE" smtClean="0"/>
              <a:t>11.05.2023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7A8ECF-8FF1-AB48-A314-C1701CFD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958E3A-E0F6-0F40-9554-202CA6C1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2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AA7133F-9CE0-324E-8745-97A9B4D3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CB0580-B6CC-AF44-A164-21DB214C0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74406C-DF04-C04C-BCAE-F2DA87745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4E330-4DF6-4D84-82C6-D0720A5601CB}" type="datetime1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AC329A-E1D6-CE48-9CB7-8A0A95669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 https://carlsonschool.umn.edu/sites/carlsonschool.umn.edu/files/inline-files/FTMBA%202021%20Employment%20Report%20-%20for%20web.pdf?utm_source=poetsandquants&amp;utm_medium=website&amp;utm_content=career&amp;utm_campaign=allmba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1771AC-08BF-3647-8FB9-3CE24B1B5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2AEEE-6DE4-C54C-97AF-7196181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3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cover/>
      </p:transition>
    </mc:Choice>
    <mc:Fallback xmlns="">
      <p:transition spd="slow" advClick="0" advTm="30000">
        <p:cover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emf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image" Target="../media/image53.tiff"/><Relationship Id="rId18" Type="http://schemas.openxmlformats.org/officeDocument/2006/relationships/image" Target="../media/image58.tiff"/><Relationship Id="rId3" Type="http://schemas.openxmlformats.org/officeDocument/2006/relationships/image" Target="../media/image2.emf"/><Relationship Id="rId21" Type="http://schemas.openxmlformats.org/officeDocument/2006/relationships/image" Target="../media/image61.tiff"/><Relationship Id="rId7" Type="http://schemas.openxmlformats.org/officeDocument/2006/relationships/image" Target="../media/image47.tiff"/><Relationship Id="rId12" Type="http://schemas.openxmlformats.org/officeDocument/2006/relationships/image" Target="../media/image52.tiff"/><Relationship Id="rId17" Type="http://schemas.openxmlformats.org/officeDocument/2006/relationships/image" Target="../media/image57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6.tiff"/><Relationship Id="rId20" Type="http://schemas.openxmlformats.org/officeDocument/2006/relationships/image" Target="../media/image6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11" Type="http://schemas.openxmlformats.org/officeDocument/2006/relationships/image" Target="../media/image51.tiff"/><Relationship Id="rId5" Type="http://schemas.openxmlformats.org/officeDocument/2006/relationships/image" Target="../media/image45.tiff"/><Relationship Id="rId15" Type="http://schemas.openxmlformats.org/officeDocument/2006/relationships/image" Target="../media/image55.tiff"/><Relationship Id="rId10" Type="http://schemas.openxmlformats.org/officeDocument/2006/relationships/image" Target="../media/image50.tiff"/><Relationship Id="rId19" Type="http://schemas.openxmlformats.org/officeDocument/2006/relationships/image" Target="../media/image59.tiff"/><Relationship Id="rId4" Type="http://schemas.openxmlformats.org/officeDocument/2006/relationships/image" Target="../media/image44.jpeg"/><Relationship Id="rId9" Type="http://schemas.openxmlformats.org/officeDocument/2006/relationships/image" Target="../media/image49.tiff"/><Relationship Id="rId14" Type="http://schemas.openxmlformats.org/officeDocument/2006/relationships/image" Target="../media/image54.tiff"/><Relationship Id="rId22" Type="http://schemas.openxmlformats.org/officeDocument/2006/relationships/image" Target="../media/image6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emf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A66C3F4-D286-674D-A4ED-06F6695FA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543" r="6543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39" y="4473271"/>
            <a:ext cx="11068719" cy="1298879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ct val="0"/>
              </a:spcBef>
              <a:spcAft>
                <a:spcPts val="0"/>
              </a:spcAft>
            </a:pPr>
            <a:r>
              <a:rPr lang="de-DE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Univ.-Prof. Dr. Bastian Popp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</a:pPr>
            <a:r>
              <a:rPr lang="de-DE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Academic </a:t>
            </a:r>
            <a:r>
              <a:rPr lang="de-DE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Director</a:t>
            </a:r>
            <a:endParaRPr lang="de-DE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>
              <a:spcBef>
                <a:spcPct val="0"/>
              </a:spcBef>
            </a:pPr>
            <a:r>
              <a:rPr lang="de-DE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Univ.-Prof. Dr. Andrea </a:t>
            </a:r>
            <a:r>
              <a:rPr lang="de-DE" b="1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Gröppel</a:t>
            </a:r>
            <a:r>
              <a:rPr lang="de-DE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-Klein</a:t>
            </a:r>
          </a:p>
          <a:p>
            <a:pPr>
              <a:spcBef>
                <a:spcPct val="0"/>
              </a:spcBef>
            </a:pPr>
            <a:r>
              <a:rPr lang="de-DE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Academic </a:t>
            </a:r>
            <a:r>
              <a:rPr lang="de-DE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Director</a:t>
            </a:r>
            <a:endParaRPr lang="de-DE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>
              <a:spcBef>
                <a:spcPct val="0"/>
              </a:spcBef>
            </a:pPr>
            <a:endParaRPr lang="de-DE" b="1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</a:pPr>
            <a:endParaRPr lang="de-DE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579145-70E9-334B-8128-6A0A595BA43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561640" y="1623727"/>
            <a:ext cx="11068719" cy="1995387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1800"/>
              </a:spcBef>
            </a:pPr>
            <a:r>
              <a:rPr lang="de-DE" sz="3300" b="1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MBA European Management</a:t>
            </a:r>
            <a:br>
              <a:rPr lang="de-DE" sz="3300" b="1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</a:br>
            <a:b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</a:b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Tailor-Made European Management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for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</a:b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Practitioners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Academics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and International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Students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94" y="361978"/>
            <a:ext cx="4809412" cy="72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234638"/>
            <a:ext cx="11068719" cy="39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info@mba-europe.de</a:t>
            </a: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  |   Saarland University   |   Campus A5 4   |   66123 Saarbrücken   |    Germany  </a:t>
            </a:r>
          </a:p>
        </p:txBody>
      </p:sp>
    </p:spTree>
    <p:extLst>
      <p:ext uri="{BB962C8B-B14F-4D97-AF65-F5344CB8AC3E}">
        <p14:creationId xmlns:p14="http://schemas.microsoft.com/office/powerpoint/2010/main" val="22027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Flexible Teaching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Methods</a:t>
            </a:r>
            <a:endParaRPr lang="de-DE" dirty="0">
              <a:solidFill>
                <a:srgbClr val="C8225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19" cy="189128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Poppins" pitchFamily="2" charset="77"/>
                <a:cs typeface="Poppins" pitchFamily="2" charset="77"/>
              </a:rPr>
              <a:t>State-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-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the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-art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teaching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methods</a:t>
            </a:r>
            <a:endParaRPr lang="de-DE" sz="20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Face-to-face classes as the standard is supplemented by distance learning </a:t>
            </a:r>
            <a:br>
              <a:rPr lang="en-US" sz="2000" dirty="0">
                <a:latin typeface="Poppins" pitchFamily="2" charset="77"/>
                <a:cs typeface="Poppins" pitchFamily="2" charset="77"/>
              </a:rPr>
            </a:br>
            <a:r>
              <a:rPr lang="en-US" sz="2000" dirty="0">
                <a:latin typeface="Poppins" pitchFamily="2" charset="77"/>
                <a:cs typeface="Poppins" pitchFamily="2" charset="77"/>
              </a:rPr>
              <a:t>(if appropriate or necessary)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Poppins" pitchFamily="2" charset="77"/>
                <a:cs typeface="Poppins" pitchFamily="2" charset="77"/>
              </a:rPr>
              <a:t>Provision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use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leading</a:t>
            </a:r>
            <a:r>
              <a:rPr lang="de-DE" sz="20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latin typeface="Poppins" pitchFamily="2" charset="77"/>
                <a:cs typeface="Poppins" pitchFamily="2" charset="77"/>
              </a:rPr>
              <a:t>software</a:t>
            </a:r>
            <a:endParaRPr lang="de-DE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A80877F-1B2A-AF4D-8C42-9D258763C5AD}"/>
              </a:ext>
            </a:extLst>
          </p:cNvPr>
          <p:cNvGrpSpPr/>
          <p:nvPr/>
        </p:nvGrpSpPr>
        <p:grpSpPr>
          <a:xfrm>
            <a:off x="1351159" y="2133599"/>
            <a:ext cx="9489682" cy="3990663"/>
            <a:chOff x="357556" y="1654775"/>
            <a:chExt cx="11172951" cy="465454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B5383CF-4142-DF42-895D-D3413AEBC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301" y="3999934"/>
              <a:ext cx="2424163" cy="571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Microsoft Teams - INNEO - INNEO">
              <a:extLst>
                <a:ext uri="{FF2B5EF4-FFF2-40B4-BE49-F238E27FC236}">
                  <a16:creationId xmlns:a16="http://schemas.microsoft.com/office/drawing/2014/main" id="{47C75ADD-FE7C-8D48-A8A2-35A770DE2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76" y="3761633"/>
              <a:ext cx="3505835" cy="114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993D292C-F7C4-5B41-A766-15F9FE27B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914" y="1896289"/>
              <a:ext cx="4063380" cy="270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4635B140-48A1-9545-95EB-E61866536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547" y="3974412"/>
              <a:ext cx="2424164" cy="620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Grafik 18" descr="Ein Bild, das Schild, draußen, Front, sitzend enthält.&#10;&#10;Automatisch generierte Beschreibung">
              <a:extLst>
                <a:ext uri="{FF2B5EF4-FFF2-40B4-BE49-F238E27FC236}">
                  <a16:creationId xmlns:a16="http://schemas.microsoft.com/office/drawing/2014/main" id="{E46E85D0-C136-1B4B-8F2A-784E4BFEA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2857085"/>
              <a:ext cx="2880948" cy="820203"/>
            </a:xfrm>
            <a:prstGeom prst="rect">
              <a:avLst/>
            </a:prstGeom>
          </p:spPr>
        </p:pic>
        <p:pic>
          <p:nvPicPr>
            <p:cNvPr id="20" name="Picture 14" descr="Download Microsoft Office 365 brand logo in vector format ...">
              <a:extLst>
                <a:ext uri="{FF2B5EF4-FFF2-40B4-BE49-F238E27FC236}">
                  <a16:creationId xmlns:a16="http://schemas.microsoft.com/office/drawing/2014/main" id="{3E24172C-1DC2-CE4A-82A7-FF009C41A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56" y="1654775"/>
              <a:ext cx="3191948" cy="319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Stud.IP – Wikipedia">
              <a:extLst>
                <a:ext uri="{FF2B5EF4-FFF2-40B4-BE49-F238E27FC236}">
                  <a16:creationId xmlns:a16="http://schemas.microsoft.com/office/drawing/2014/main" id="{4A20E0D8-8AB2-FA4E-9576-55FF398E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301" y="4948159"/>
              <a:ext cx="3003206" cy="1027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SPSS – Wikipedia">
              <a:extLst>
                <a:ext uri="{FF2B5EF4-FFF2-40B4-BE49-F238E27FC236}">
                  <a16:creationId xmlns:a16="http://schemas.microsoft.com/office/drawing/2014/main" id="{19E4536F-8463-A446-8FD5-F328726D1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790" y="4921517"/>
              <a:ext cx="1263640" cy="1263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5E6164D-98F6-F241-9362-3334CBA7F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798" y="4886208"/>
              <a:ext cx="2232220" cy="142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Mplus | Let's Get You Back Out There">
              <a:extLst>
                <a:ext uri="{FF2B5EF4-FFF2-40B4-BE49-F238E27FC236}">
                  <a16:creationId xmlns:a16="http://schemas.microsoft.com/office/drawing/2014/main" id="{93D5A33C-9644-3E44-84E1-B192CE5A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50" y="5092098"/>
              <a:ext cx="2424164" cy="1011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09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More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than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"just" Academic Courses...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19" cy="142962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Compelling guest speakers (e.g., Unilever, </a:t>
            </a:r>
            <a:r>
              <a:rPr lang="en-US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Selgros</a:t>
            </a: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en-US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Karlsberg</a:t>
            </a: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Field trips and excursions (e.g., Goodyear, V&amp;R, Michelin)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Case studies, interactive teamwork, real-life examples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790F20-F93C-7F42-A109-ECC4BFD94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659" y="2593482"/>
            <a:ext cx="5047552" cy="36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1E1396-9DAA-2340-9D67-7ACF9CBEA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40" y="2593482"/>
            <a:ext cx="543802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Study Environment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19" cy="96795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Use our facilities: Chill out in the Student Lounge or work together in our CIP Pool or enjoy the wonderful Campus of Saarland University!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A9824B-196F-AC41-BA9F-624A6E758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0" y="2425414"/>
            <a:ext cx="3238500" cy="16129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78335B3-80A2-404F-8171-1ECA3DF3F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0" y="4350600"/>
            <a:ext cx="3238500" cy="16129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1B72D60-6E80-C749-BC9E-62C210DBB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859" y="4350600"/>
            <a:ext cx="3238500" cy="16129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CFA40F3-0C3B-4A4F-87BE-F6A1B2ADE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40" y="4350600"/>
            <a:ext cx="3238500" cy="16129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9494267-A997-E84B-BBFD-D4F4A48E1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749" y="2425414"/>
            <a:ext cx="3238500" cy="16129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51562CE-1514-E047-9A7D-70AEA0D3D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859" y="2425414"/>
            <a:ext cx="3238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Admission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to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MBA Programme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19" cy="51229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Postgraduate </a:t>
            </a:r>
            <a:r>
              <a:rPr lang="en-US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programme</a:t>
            </a:r>
            <a:endParaRPr lang="en-US" sz="20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Admission criteria: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First university degree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At least 1 year of post-graduate professional experience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Language proof TOEFL or IELTS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2</a:t>
            </a: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Letters of Recommendation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GMAT (Graduate Management Admission Test)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Motivation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Study fees: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Full-time study € 12,000</a:t>
            </a:r>
          </a:p>
          <a:p>
            <a:pPr marL="742950" lvl="1" indent="-285750">
              <a:lnSpc>
                <a:spcPct val="150000"/>
              </a:lnSpc>
              <a:buSzPct val="60000"/>
              <a:buFont typeface="Courier New" panose="02070309020205020404" pitchFamily="49" charset="0"/>
              <a:buChar char="o"/>
              <a:tabLst>
                <a:tab pos="2336800" algn="l"/>
                <a:tab pos="2425700" algn="l"/>
                <a:tab pos="2959100" algn="l"/>
              </a:tabLst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Part-time study € 14,500</a:t>
            </a:r>
          </a:p>
        </p:txBody>
      </p:sp>
      <p:pic>
        <p:nvPicPr>
          <p:cNvPr id="12" name="Grafik 11" descr="179779_565650233480229_289941424_n.jpg">
            <a:extLst>
              <a:ext uri="{FF2B5EF4-FFF2-40B4-BE49-F238E27FC236}">
                <a16:creationId xmlns:a16="http://schemas.microsoft.com/office/drawing/2014/main" id="{D882E79D-0D58-1A4D-9EB3-B137F434D1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6274" y="1155250"/>
            <a:ext cx="2544086" cy="1968950"/>
          </a:xfrm>
          <a:prstGeom prst="rect">
            <a:avLst/>
          </a:prstGeom>
        </p:spPr>
      </p:pic>
      <p:pic>
        <p:nvPicPr>
          <p:cNvPr id="13" name="Grafik 12" descr="Ein Bild, das drinnen, Tisch, Fernsehen, Stuhl enthält.&#10;&#10;Automatisch generierte Beschreibung">
            <a:extLst>
              <a:ext uri="{FF2B5EF4-FFF2-40B4-BE49-F238E27FC236}">
                <a16:creationId xmlns:a16="http://schemas.microsoft.com/office/drawing/2014/main" id="{BF72EAED-2CE0-914B-B04E-5DA6F72573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71" y="3595752"/>
            <a:ext cx="3667973" cy="27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Funding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, Awards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and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Scholarships</a:t>
            </a:r>
            <a:endParaRPr lang="de-DE" dirty="0">
              <a:solidFill>
                <a:srgbClr val="C8225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19" cy="5062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Various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options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for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financial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and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programme-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related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awards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: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BA58D0F-43A9-CC46-B3E6-624CD6A817C7}"/>
              </a:ext>
            </a:extLst>
          </p:cNvPr>
          <p:cNvSpPr/>
          <p:nvPr/>
        </p:nvSpPr>
        <p:spPr>
          <a:xfrm>
            <a:off x="3163326" y="1787340"/>
            <a:ext cx="5386376" cy="454586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300000"/>
              </a:lnSpc>
              <a:buClr>
                <a:srgbClr val="C82254"/>
              </a:buClr>
              <a:buFont typeface="Wingdings" pitchFamily="2" charset="2"/>
              <a:buChar char="ü"/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DAAD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scholarships</a:t>
            </a:r>
            <a:endParaRPr lang="de-DE" sz="20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300000"/>
              </a:lnSpc>
              <a:buClr>
                <a:srgbClr val="C82254"/>
              </a:buClr>
              <a:buFont typeface="Wingdings" pitchFamily="2" charset="2"/>
              <a:buChar char="ü"/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Scholarship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“Deutschlandstipendium“</a:t>
            </a:r>
          </a:p>
          <a:p>
            <a:pPr marL="285750" indent="-285750">
              <a:lnSpc>
                <a:spcPct val="300000"/>
              </a:lnSpc>
              <a:buClr>
                <a:srgbClr val="C82254"/>
              </a:buClr>
              <a:buFont typeface="Wingdings" pitchFamily="2" charset="2"/>
              <a:buChar char="ü"/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UdS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“BESTE-Preis“ (€ 1,000)</a:t>
            </a:r>
          </a:p>
          <a:p>
            <a:pPr marL="285750" indent="-285750">
              <a:lnSpc>
                <a:spcPct val="300000"/>
              </a:lnSpc>
              <a:buClr>
                <a:srgbClr val="C82254"/>
              </a:buClr>
              <a:buFont typeface="Wingdings" pitchFamily="2" charset="2"/>
              <a:buChar char="ü"/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Villa Lessing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Prize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(€ 1,500)</a:t>
            </a:r>
          </a:p>
          <a:p>
            <a:pPr marL="285750" indent="-285750">
              <a:lnSpc>
                <a:spcPct val="300000"/>
              </a:lnSpc>
              <a:buClr>
                <a:srgbClr val="C82254"/>
              </a:buClr>
              <a:buFont typeface="Wingdings" pitchFamily="2" charset="2"/>
              <a:buChar char="ü"/>
              <a:tabLst>
                <a:tab pos="2336800" algn="l"/>
                <a:tab pos="2425700" algn="l"/>
                <a:tab pos="2959100" algn="l"/>
              </a:tabLst>
            </a:pP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Hans-Werner </a:t>
            </a:r>
            <a:r>
              <a:rPr lang="de-DE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Osthoff</a:t>
            </a:r>
            <a:r>
              <a:rPr lang="de-DE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Award (€ 1,500)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D696D05-40AF-CB41-8067-3D0E44DE5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6" y="4868804"/>
            <a:ext cx="2058381" cy="137139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5F0ECA-078A-4C4D-9594-938322054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0" y="3309744"/>
            <a:ext cx="2065957" cy="1376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DCF5A3-1B9F-9540-A545-CDF98235C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4" y="1735266"/>
            <a:ext cx="2077215" cy="13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Where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our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Graduates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are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...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7EF38972-D838-9840-9628-3B457ED12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3"/>
          <a:stretch/>
        </p:blipFill>
        <p:spPr>
          <a:xfrm>
            <a:off x="8802337" y="1136031"/>
            <a:ext cx="2815136" cy="51571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12999D-C5BB-7E4D-B14A-B0793D359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610" b="36455"/>
          <a:stretch/>
        </p:blipFill>
        <p:spPr>
          <a:xfrm>
            <a:off x="2073308" y="1646815"/>
            <a:ext cx="1933099" cy="54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A8BCE2C-2E00-F84E-AC6A-A35086438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749" y="2623234"/>
            <a:ext cx="1469189" cy="3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A773894-6B91-4A4B-BA41-4F54B5145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6489" y="3343399"/>
            <a:ext cx="1405862" cy="54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C9A5600-2C5E-2343-8524-576DEB617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1879" y="3192517"/>
            <a:ext cx="2602410" cy="54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C86AFC3-A7BD-C94D-B79D-D5FA4808F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499" y="5086847"/>
            <a:ext cx="1417500" cy="720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9C59EBC-FAB0-2A44-B731-8BEF336A5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46" r="8824"/>
          <a:stretch/>
        </p:blipFill>
        <p:spPr>
          <a:xfrm>
            <a:off x="561640" y="1132056"/>
            <a:ext cx="1211658" cy="108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82E206F-3317-C84B-BB04-2A2926D0E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050" y="2684293"/>
            <a:ext cx="900000" cy="90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6B34BE12-31BC-5D4D-91C9-460125A695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050" y="4065653"/>
            <a:ext cx="1415625" cy="90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84277C5E-5C38-944C-9AD2-0D29DBCC03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248" y="5407443"/>
            <a:ext cx="1430526" cy="5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D89266D-B84A-0445-B2DB-3F3CD8843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9768" y="1158229"/>
            <a:ext cx="1756098" cy="5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BB4DBC-1792-004E-97D7-FFE93D794B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3962" y="2150700"/>
            <a:ext cx="959294" cy="54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02A659F-FFB0-AF42-B62A-6890882BB1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4962" y="4153564"/>
            <a:ext cx="1359000" cy="54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D6F65A3-8263-2847-A3E3-3006B7527C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192" y="4447109"/>
            <a:ext cx="1359000" cy="54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591AF6E2-4E70-B245-B4E0-69E8ECA5E7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0661" y="5520091"/>
            <a:ext cx="1917700" cy="812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41B673E-E93C-8E49-9A7B-FCEE7B8DC3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3848" y="1586266"/>
            <a:ext cx="2056696" cy="54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0FA603-29C2-2B4B-83E7-3AFFA4E952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38339" y="2471958"/>
            <a:ext cx="900000" cy="90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D84B8CF1-F06C-B348-A3D8-96F296EC73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91265" y="3905363"/>
            <a:ext cx="900000" cy="90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89A3BEE7-D457-EA43-A394-9C7197282B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21445" y="5187815"/>
            <a:ext cx="159882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Who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should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apply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0966331" cy="459677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r>
              <a:rPr lang="en-GB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Practitioners:</a:t>
            </a:r>
            <a:r>
              <a:rPr lang="en-GB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You have a family, many responsibilities and are already working in a busy job with little time ? Get your MBA half-time within up to 4 years ! </a:t>
            </a:r>
          </a:p>
          <a:p>
            <a:pPr marL="171450" lvl="0" indent="-1714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endParaRPr lang="en-GB" sz="9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r>
              <a:rPr lang="en-GB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Entrepreneurs:</a:t>
            </a:r>
            <a:r>
              <a:rPr lang="en-GB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You want to establish your own company or take the next step in your career ? Gain the know-how and an excellent qualification !</a:t>
            </a:r>
          </a:p>
          <a:p>
            <a:pPr marL="171450" indent="-1714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endParaRPr lang="en-GB" sz="9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285750" lvl="0" indent="-2857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r>
              <a:rPr lang="en-GB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International students: </a:t>
            </a:r>
            <a: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You are an international student from another country ? Join our international team and get ready for your position at top management level !</a:t>
            </a:r>
          </a:p>
          <a:p>
            <a:pPr marL="171450" lvl="0" indent="-1714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endParaRPr lang="en-GB" sz="9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285750" lvl="0" indent="-285750">
              <a:lnSpc>
                <a:spcPct val="150000"/>
              </a:lnSpc>
              <a:buClr>
                <a:srgbClr val="C82254"/>
              </a:buClr>
              <a:buFont typeface="Wingdings" pitchFamily="2" charset="2"/>
              <a:buChar char="ü"/>
            </a:pPr>
            <a:r>
              <a:rPr lang="en-GB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Academics</a:t>
            </a:r>
            <a:r>
              <a:rPr lang="en-GB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: </a:t>
            </a:r>
            <a: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You want to turn your academic professionalism </a:t>
            </a:r>
            <a:b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into a high-level position in the business world ? Put your </a:t>
            </a:r>
            <a:b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academic excellence to practice with your MBA 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D53DA27-3BBB-0446-B27E-1A588BA27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7" y="4249011"/>
            <a:ext cx="3037114" cy="20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216364"/>
            <a:ext cx="7237655" cy="656497"/>
          </a:xfrm>
        </p:spPr>
        <p:txBody>
          <a:bodyPr>
            <a:noAutofit/>
          </a:bodyPr>
          <a:lstStyle/>
          <a:p>
            <a:pPr marL="0" indent="0" algn="l" eaLnBrk="1" hangingPunct="1">
              <a:spcBef>
                <a:spcPct val="0"/>
              </a:spcBef>
              <a:spcAft>
                <a:spcPts val="0"/>
              </a:spcAft>
            </a:pP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Why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choose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our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MBA European Management Programme?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20" cy="427655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Qualify for your International Management Career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Understand how and why people and markets act the way they do 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Benefit from excellent education from internationally renowned experts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Learn in small groups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Case studies, real-life examples, practical exercises, team work, company visits 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Interactive face-to-face and online exchange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Experience 3 International Weeks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C82254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Earn your MBA within 1 year full-time or up to 4 years half- time while working</a:t>
            </a:r>
          </a:p>
        </p:txBody>
      </p:sp>
    </p:spTree>
    <p:extLst>
      <p:ext uri="{BB962C8B-B14F-4D97-AF65-F5344CB8AC3E}">
        <p14:creationId xmlns:p14="http://schemas.microsoft.com/office/powerpoint/2010/main" val="21283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A66C3F4-D286-674D-A4ED-06F6695FA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543" r="6543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E579145-70E9-334B-8128-6A0A595BA43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561640" y="1623728"/>
            <a:ext cx="11068719" cy="155490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1800"/>
              </a:spcBef>
            </a:pPr>
            <a:r>
              <a:rPr lang="de-DE" sz="3300" b="1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MBA European Management</a:t>
            </a:r>
            <a:br>
              <a:rPr lang="de-DE" sz="3300" b="1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</a:br>
            <a:b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</a:b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Your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step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to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sz="3300" b="0" dirty="0" err="1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future</a:t>
            </a:r>
            <a:r>
              <a:rPr lang="de-DE" sz="3300" b="0" dirty="0">
                <a:solidFill>
                  <a:srgbClr val="004877"/>
                </a:solidFill>
                <a:latin typeface="Poppins" pitchFamily="2" charset="77"/>
                <a:cs typeface="Poppins" pitchFamily="2" charset="77"/>
              </a:rPr>
              <a:t> 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94" y="361978"/>
            <a:ext cx="4809412" cy="72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234638"/>
            <a:ext cx="11068719" cy="39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info@mba-europe.de</a:t>
            </a: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  |   Saarland University   |   Campus A5 4   |   66123 Saarbrücken   |    Germany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8322F8-E666-4400-826B-7A7FFB605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12688">
            <a:off x="6721565" y="3985367"/>
            <a:ext cx="2578613" cy="12862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C6281D-63C7-4E05-8C03-52A0DBBBE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627" y="3679371"/>
            <a:ext cx="1671107" cy="18982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804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4158279" cy="408011"/>
          </a:xfrm>
        </p:spPr>
        <p:txBody>
          <a:bodyPr>
            <a:noAutofit/>
          </a:bodyPr>
          <a:lstStyle/>
          <a:p>
            <a:pPr marL="0" indent="0" algn="l" eaLnBrk="1" hangingPunct="1">
              <a:spcBef>
                <a:spcPct val="0"/>
              </a:spcBef>
              <a:spcAft>
                <a:spcPts val="0"/>
              </a:spcAft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Key Facts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1" y="1155250"/>
            <a:ext cx="5400000" cy="462819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Postgraduate MBA study </a:t>
            </a:r>
            <a:r>
              <a:rPr lang="en-US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programme</a:t>
            </a: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“European Management”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Full-time (1 year) or part-time (up to 4 years)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Benefit from excellent education from internationally renowned experts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Experience our “international weeks”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Focus on </a:t>
            </a:r>
            <a:r>
              <a:rPr lang="en-US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Behavioural</a:t>
            </a: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Management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Understand how and why people and markets act like the way they 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“Managing with(in) Europe”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FF33C7D-1434-7541-991E-07D258522BEF}"/>
              </a:ext>
            </a:extLst>
          </p:cNvPr>
          <p:cNvSpPr/>
          <p:nvPr/>
        </p:nvSpPr>
        <p:spPr>
          <a:xfrm>
            <a:off x="6096000" y="1155249"/>
            <a:ext cx="5400000" cy="23529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Qualification for leading positions on the international job market around the world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Take your management skills to the next level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Qualify for your management career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Earn an MBA in European Management</a:t>
            </a:r>
          </a:p>
        </p:txBody>
      </p:sp>
      <p:pic>
        <p:nvPicPr>
          <p:cNvPr id="19" name="Grafik 18" descr="Ein Bild, das Gebäude, draußen, Ziegelstein, Uhr enthält.&#10;&#10;Automatisch generierte Beschreibung">
            <a:extLst>
              <a:ext uri="{FF2B5EF4-FFF2-40B4-BE49-F238E27FC236}">
                <a16:creationId xmlns:a16="http://schemas.microsoft.com/office/drawing/2014/main" id="{A75DE93B-1C9E-6349-BE5B-C44230AB7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36" y="4557933"/>
            <a:ext cx="3443003" cy="17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38" y="215153"/>
            <a:ext cx="7237655" cy="656497"/>
          </a:xfrm>
        </p:spPr>
        <p:txBody>
          <a:bodyPr>
            <a:noAutofit/>
          </a:bodyPr>
          <a:lstStyle/>
          <a:p>
            <a:pPr marL="0" indent="0" algn="l" eaLnBrk="1" hangingPunct="1">
              <a:spcBef>
                <a:spcPct val="0"/>
              </a:spcBef>
              <a:spcAft>
                <a:spcPts val="0"/>
              </a:spcAft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The European Institute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for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Advanced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Behavioural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Management (EIABM)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6175335" cy="281461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The EIABM is part of Saarland University located in </a:t>
            </a:r>
            <a:r>
              <a:rPr lang="en-GB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Saarbrücken</a:t>
            </a: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It’s the Business Section of the Europa-</a:t>
            </a:r>
            <a:r>
              <a:rPr lang="en-GB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Institut</a:t>
            </a: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The institute has a long-standing tradition in postgraduate teaching. Its MBA programme is the oldest MBA programme in all of Germany.</a:t>
            </a:r>
          </a:p>
        </p:txBody>
      </p:sp>
      <p:pic>
        <p:nvPicPr>
          <p:cNvPr id="9" name="Grafik 8" descr="Ein Bild, das Gebäude, draußen, gehen, Bank enthält.&#10;&#10;Automatisch generierte Beschreibung">
            <a:extLst>
              <a:ext uri="{FF2B5EF4-FFF2-40B4-BE49-F238E27FC236}">
                <a16:creationId xmlns:a16="http://schemas.microsoft.com/office/drawing/2014/main" id="{467DFAAA-6AD8-5A4B-9C54-081CF2906A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3" b="6056"/>
          <a:stretch/>
        </p:blipFill>
        <p:spPr>
          <a:xfrm>
            <a:off x="2447134" y="4497078"/>
            <a:ext cx="3896703" cy="1732883"/>
          </a:xfrm>
          <a:prstGeom prst="rect">
            <a:avLst/>
          </a:prstGeom>
        </p:spPr>
      </p:pic>
      <p:pic>
        <p:nvPicPr>
          <p:cNvPr id="10" name="Grafik 9" descr="Ein Bild, das Gebäude, draußen, Fenster, Haus enthält.&#10;&#10;Automatisch generierte Beschreibung">
            <a:extLst>
              <a:ext uri="{FF2B5EF4-FFF2-40B4-BE49-F238E27FC236}">
                <a16:creationId xmlns:a16="http://schemas.microsoft.com/office/drawing/2014/main" id="{E0FE7711-E530-3C4A-91A7-CF421D1407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r="14738" b="2"/>
          <a:stretch/>
        </p:blipFill>
        <p:spPr>
          <a:xfrm>
            <a:off x="6731931" y="1317812"/>
            <a:ext cx="4898429" cy="4912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7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4158279" cy="408011"/>
          </a:xfrm>
        </p:spPr>
        <p:txBody>
          <a:bodyPr>
            <a:noAutofit/>
          </a:bodyPr>
          <a:lstStyle/>
          <a:p>
            <a:pPr marL="0" indent="0" algn="l" eaLnBrk="1" hangingPunct="1">
              <a:spcBef>
                <a:spcPct val="0"/>
              </a:spcBef>
              <a:spcAft>
                <a:spcPts val="0"/>
              </a:spcAft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Team EIABM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23BA624-38E6-6F4D-A0E7-0A1B47391E3E}"/>
              </a:ext>
            </a:extLst>
          </p:cNvPr>
          <p:cNvGrpSpPr/>
          <p:nvPr/>
        </p:nvGrpSpPr>
        <p:grpSpPr>
          <a:xfrm>
            <a:off x="6977746" y="1871036"/>
            <a:ext cx="4652614" cy="1505174"/>
            <a:chOff x="6977746" y="1185609"/>
            <a:chExt cx="4652614" cy="1505174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91AF09F-B9F0-6348-B12A-C1D68DFB3F71}"/>
                </a:ext>
              </a:extLst>
            </p:cNvPr>
            <p:cNvSpPr/>
            <p:nvPr/>
          </p:nvSpPr>
          <p:spPr>
            <a:xfrm>
              <a:off x="8873614" y="1704407"/>
              <a:ext cx="2756746" cy="523220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lvl="0"/>
              <a:r>
                <a:rPr lang="de-DE" sz="1400" b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Julia </a:t>
              </a:r>
              <a:r>
                <a:rPr lang="de-DE" sz="1400" b="1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Senni</a:t>
              </a:r>
              <a:r>
                <a:rPr lang="de-DE" sz="1400" b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, M.A.</a:t>
              </a:r>
            </a:p>
            <a:p>
              <a:pPr lvl="0"/>
              <a:r>
                <a:rPr lang="en-US" sz="1400" i="1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Programme</a:t>
              </a:r>
              <a:r>
                <a:rPr lang="en-US" sz="1400" i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Manager</a:t>
              </a:r>
              <a:endPara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FAC2554-B43A-9449-B017-8F8C6952B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7746" y="1185609"/>
              <a:ext cx="1505174" cy="1505174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FDAD2E9-26E8-6E40-A558-70BBCF8B102A}"/>
              </a:ext>
            </a:extLst>
          </p:cNvPr>
          <p:cNvGrpSpPr/>
          <p:nvPr/>
        </p:nvGrpSpPr>
        <p:grpSpPr>
          <a:xfrm>
            <a:off x="561640" y="1852968"/>
            <a:ext cx="4652617" cy="1620000"/>
            <a:chOff x="561640" y="2086167"/>
            <a:chExt cx="4652617" cy="162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FF33C7D-1434-7541-991E-07D258522BEF}"/>
                </a:ext>
              </a:extLst>
            </p:cNvPr>
            <p:cNvSpPr/>
            <p:nvPr/>
          </p:nvSpPr>
          <p:spPr>
            <a:xfrm>
              <a:off x="2457511" y="2204664"/>
              <a:ext cx="2756746" cy="1384995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lvl="0"/>
              <a:r>
                <a:rPr lang="de-DE" sz="1400" b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Univ.-Prof. Dr. Bastian Popp</a:t>
              </a:r>
            </a:p>
            <a:p>
              <a:pPr lvl="0"/>
              <a:r>
                <a:rPr lang="en-US" sz="1400" i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Academic Director</a:t>
              </a:r>
            </a:p>
            <a:p>
              <a:pPr lvl="0"/>
              <a:endParaRPr lang="en-US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  <a:p>
              <a:pPr lvl="0"/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Institut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für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Handel &amp; </a:t>
              </a:r>
              <a:b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internationales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Marketing /</a:t>
              </a:r>
              <a:b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Chair of Retail Management</a:t>
              </a:r>
              <a:endPara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34E707D-2AC2-CC47-AD2D-80330D6CD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640" y="2086167"/>
              <a:ext cx="1620000" cy="1620000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90FF350-18A0-CF45-94FA-EFD7682BA005}"/>
              </a:ext>
            </a:extLst>
          </p:cNvPr>
          <p:cNvGrpSpPr/>
          <p:nvPr/>
        </p:nvGrpSpPr>
        <p:grpSpPr>
          <a:xfrm>
            <a:off x="561640" y="4016668"/>
            <a:ext cx="5414617" cy="1620000"/>
            <a:chOff x="561640" y="3984750"/>
            <a:chExt cx="5414617" cy="162000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B1919AE-D3B8-0B45-AA57-3CAE13A1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640" y="3984750"/>
              <a:ext cx="1620000" cy="1620000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CA44AF0-C3B7-B345-BE2D-27034C6A0A8C}"/>
                </a:ext>
              </a:extLst>
            </p:cNvPr>
            <p:cNvSpPr/>
            <p:nvPr/>
          </p:nvSpPr>
          <p:spPr>
            <a:xfrm>
              <a:off x="2457511" y="4102252"/>
              <a:ext cx="3518746" cy="1384995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lvl="0"/>
              <a:r>
                <a:rPr lang="de-DE" sz="1400" b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Univ.-Prof. Dr. Andrea </a:t>
              </a:r>
              <a:r>
                <a:rPr lang="de-DE" sz="1400" b="1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Gröppel</a:t>
              </a:r>
              <a:r>
                <a:rPr lang="de-DE" sz="1400" b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-Klein</a:t>
              </a:r>
            </a:p>
            <a:p>
              <a:pPr lvl="0"/>
              <a:r>
                <a:rPr lang="en-US" sz="1400" i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Academic Director</a:t>
              </a:r>
            </a:p>
            <a:p>
              <a:pPr lvl="0"/>
              <a:endParaRPr lang="en-US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  <a:p>
              <a:pPr lvl="0"/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Institut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für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Konsum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- und </a:t>
              </a:r>
              <a:b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400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Verhaltensforschung</a:t>
              </a:r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 /</a:t>
              </a:r>
            </a:p>
            <a:p>
              <a:pPr lvl="0"/>
              <a:r>
                <a:rPr lang="en-US" sz="1400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Chair of Marketing</a:t>
              </a:r>
              <a:endParaRPr lang="de-DE" sz="14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BACAF59-2543-AE4E-AC81-B3E5F084174F}"/>
              </a:ext>
            </a:extLst>
          </p:cNvPr>
          <p:cNvGrpSpPr/>
          <p:nvPr/>
        </p:nvGrpSpPr>
        <p:grpSpPr>
          <a:xfrm>
            <a:off x="6977746" y="4016668"/>
            <a:ext cx="4652614" cy="1550797"/>
            <a:chOff x="7044284" y="2985697"/>
            <a:chExt cx="4586076" cy="148364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1AA3694-4E34-C24E-A092-4083C13FD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4284" y="2985697"/>
              <a:ext cx="1483648" cy="1483648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DB7A985-51EC-8942-B9C4-E3082A4E691C}"/>
                </a:ext>
              </a:extLst>
            </p:cNvPr>
            <p:cNvSpPr/>
            <p:nvPr/>
          </p:nvSpPr>
          <p:spPr>
            <a:xfrm>
              <a:off x="8873614" y="3485295"/>
              <a:ext cx="2756746" cy="523220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lvl="0"/>
              <a:r>
                <a:rPr lang="de-DE" sz="1400" b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Claudia </a:t>
              </a:r>
              <a:r>
                <a:rPr lang="de-DE" sz="1400" b="1" dirty="0" err="1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Jamhour</a:t>
              </a:r>
              <a:endParaRPr lang="de-DE" sz="14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  <a:p>
              <a:pPr lvl="0"/>
              <a:r>
                <a:rPr lang="en-US" sz="1400" i="1" dirty="0">
                  <a:solidFill>
                    <a:srgbClr val="001524"/>
                  </a:solidFill>
                  <a:latin typeface="Poppins" pitchFamily="2" charset="77"/>
                  <a:cs typeface="Poppins" pitchFamily="2" charset="77"/>
                </a:rPr>
                <a:t>Office</a:t>
              </a:r>
              <a:endPara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1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4158279" cy="408011"/>
          </a:xfrm>
        </p:spPr>
        <p:txBody>
          <a:bodyPr>
            <a:noAutofit/>
          </a:bodyPr>
          <a:lstStyle/>
          <a:p>
            <a:pPr marL="0" indent="0" algn="l" eaLnBrk="1" hangingPunct="1">
              <a:spcBef>
                <a:spcPct val="0"/>
              </a:spcBef>
              <a:spcAft>
                <a:spcPts val="0"/>
              </a:spcAft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Managing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with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(in) Europe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39" y="6460553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6067759" cy="4001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000" b="1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Behavioural</a:t>
            </a:r>
            <a: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Management at the Heart of Europe!</a:t>
            </a:r>
            <a:endParaRPr lang="de-DE" sz="2000" b="1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FF33C7D-1434-7541-991E-07D258522BEF}"/>
              </a:ext>
            </a:extLst>
          </p:cNvPr>
          <p:cNvSpPr/>
          <p:nvPr/>
        </p:nvSpPr>
        <p:spPr>
          <a:xfrm>
            <a:off x="561639" y="1753182"/>
            <a:ext cx="11068721" cy="471449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Border triangle of Germany, France and Luxemburg provides a </a:t>
            </a:r>
            <a:b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unique study experience at the heart of Europe.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Qualification for leading positions on the </a:t>
            </a:r>
            <a:b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international job market around the world.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ts val="6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“Managing with(in) Europe” deals with</a:t>
            </a:r>
            <a:b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…all the operational and strategic activities </a:t>
            </a:r>
            <a:b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that need to be dealt with by companies </a:t>
            </a:r>
            <a:b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working within Europe.</a:t>
            </a:r>
          </a:p>
          <a:p>
            <a:pPr marL="355600" lvl="0" indent="-92075" eaLnBrk="0" hangingPunct="0">
              <a:lnSpc>
                <a:spcPct val="150000"/>
              </a:lnSpc>
              <a:spcBef>
                <a:spcPct val="20000"/>
              </a:spcBef>
              <a:spcAft>
                <a:spcPct val="10000"/>
              </a:spcAft>
            </a:pP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	…the challenges facing companies from </a:t>
            </a:r>
            <a:b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9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outside Europe who want to do business in and with Europe.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947943-3A44-024F-9335-B47402314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6" r="11111"/>
          <a:stretch/>
        </p:blipFill>
        <p:spPr>
          <a:xfrm>
            <a:off x="6907046" y="2438939"/>
            <a:ext cx="4723313" cy="31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Characteristics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MBA Programme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1" y="1155250"/>
            <a:ext cx="5400000" cy="389183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buFont typeface="Wingdings" pitchFamily="2" charset="2"/>
              <a:buChar char="ü"/>
              <a:tabLst>
                <a:tab pos="3949700" algn="l"/>
              </a:tabLst>
            </a:pPr>
            <a: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Excellent Quality Content</a:t>
            </a:r>
            <a:b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Essential fields of Management with a focus on </a:t>
            </a:r>
            <a:r>
              <a:rPr lang="en-US" sz="20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Behavioural</a:t>
            </a: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Management, high degree of practical relevance</a:t>
            </a:r>
          </a:p>
          <a:p>
            <a:pPr marL="285750" indent="-285750" defTabSz="939800">
              <a:lnSpc>
                <a:spcPct val="150000"/>
              </a:lnSpc>
              <a:spcAft>
                <a:spcPts val="1200"/>
              </a:spcAft>
              <a:buClr>
                <a:srgbClr val="C82254"/>
              </a:buClr>
              <a:buFont typeface="Wingdings" pitchFamily="2" charset="2"/>
              <a:buChar char="ü"/>
              <a:tabLst>
                <a:tab pos="3949700" algn="l"/>
              </a:tabLst>
            </a:pPr>
            <a: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Internationality</a:t>
            </a:r>
            <a:b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15 courses covering all management topics including political, legal, economic &amp; cultural aspects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16E3C7C-8D45-034B-900E-510915E6C043}"/>
              </a:ext>
            </a:extLst>
          </p:cNvPr>
          <p:cNvSpPr/>
          <p:nvPr/>
        </p:nvSpPr>
        <p:spPr>
          <a:xfrm>
            <a:off x="6230360" y="1155250"/>
            <a:ext cx="5400000" cy="358405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defTabSz="939800">
              <a:lnSpc>
                <a:spcPct val="150000"/>
              </a:lnSpc>
              <a:spcAft>
                <a:spcPts val="1200"/>
              </a:spcAft>
              <a:buClr>
                <a:srgbClr val="C82254"/>
              </a:buClr>
              <a:buFont typeface="Wingdings" pitchFamily="2" charset="2"/>
              <a:buChar char="ü"/>
              <a:tabLst>
                <a:tab pos="3949700" algn="l"/>
              </a:tabLst>
            </a:pPr>
            <a: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Flexibility</a:t>
            </a:r>
            <a:b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Full-time (1 year) or Part-time (max. 4 years)</a:t>
            </a:r>
            <a:endParaRPr lang="en-US" sz="2000" b="1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buFont typeface="Wingdings" pitchFamily="2" charset="2"/>
              <a:buChar char="ü"/>
              <a:tabLst>
                <a:tab pos="3949700" algn="l"/>
              </a:tabLst>
            </a:pPr>
            <a: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Great Learning Environment</a:t>
            </a:r>
            <a:b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Online courses until the end of the winter term</a:t>
            </a:r>
          </a:p>
          <a:p>
            <a:pPr marL="285750" indent="-285750"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buFont typeface="Wingdings" pitchFamily="2" charset="2"/>
              <a:buChar char="ü"/>
              <a:tabLst>
                <a:tab pos="3949700" algn="l"/>
              </a:tabLst>
            </a:pPr>
            <a: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High Learning Focus</a:t>
            </a:r>
            <a:br>
              <a:rPr lang="en-US" sz="20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Courses run 4 days each (exam or paper afterwards)</a:t>
            </a:r>
            <a:endParaRPr lang="en-US" sz="2000" b="1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55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4006466-10B7-134E-AD3F-17B2B81CF91E}"/>
              </a:ext>
            </a:extLst>
          </p:cNvPr>
          <p:cNvSpPr/>
          <p:nvPr/>
        </p:nvSpPr>
        <p:spPr>
          <a:xfrm>
            <a:off x="6230360" y="1155250"/>
            <a:ext cx="5400000" cy="467628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4: Marketing &amp; Management</a:t>
            </a:r>
            <a:b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M4-1 </a:t>
            </a:r>
            <a:r>
              <a:rPr lang="en-US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Marketing and Management in Foreign Countries</a:t>
            </a:r>
            <a:b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M4-2 Retailing and Logistics</a:t>
            </a:r>
            <a:endParaRPr lang="en-US" sz="15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5: Operations Basics</a:t>
            </a:r>
            <a:b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M5-1 Service Management	</a:t>
            </a:r>
            <a:b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M5-2 Data Analysis </a:t>
            </a:r>
          </a:p>
          <a:p>
            <a:pPr defTabSz="939800">
              <a:lnSpc>
                <a:spcPct val="150000"/>
              </a:lnSpc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6: </a:t>
            </a:r>
            <a:r>
              <a:rPr lang="en-US" sz="1500" b="1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Behavioural</a:t>
            </a: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 Management</a:t>
            </a:r>
            <a:b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M6-1 Consumer Behaviour	</a:t>
            </a:r>
            <a:b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M6-2 Entrepreneurship 	 </a:t>
            </a:r>
            <a:b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M6-3 Leadership and Human Resource Management</a:t>
            </a:r>
            <a:b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kern="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M6-4 Cross-Cultural Management</a:t>
            </a:r>
            <a:endParaRPr lang="en-GB" sz="15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7: Master Thesis</a:t>
            </a:r>
            <a:endParaRPr lang="en-US" sz="15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Module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Overview</a:t>
            </a:r>
            <a:endParaRPr lang="de-DE" dirty="0">
              <a:solidFill>
                <a:srgbClr val="C8225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1" y="1155250"/>
            <a:ext cx="5400000" cy="38298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1: Management Basics</a:t>
            </a:r>
            <a:b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M1-1 Strategic Management	</a:t>
            </a:r>
            <a:b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M1-2 Corporate Sustainability and Social Responsibility</a:t>
            </a:r>
            <a:b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M1-3 Soft Skills </a:t>
            </a:r>
          </a:p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2: European Basics</a:t>
            </a:r>
            <a:b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M2-1 European Institutions	</a:t>
            </a:r>
            <a:b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M2-2 European Regulations</a:t>
            </a:r>
          </a:p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Module 3: Financial Management</a:t>
            </a:r>
            <a:br>
              <a:rPr lang="en-US" sz="1500" b="1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M3-1 Economics and Finance	</a:t>
            </a:r>
            <a:b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15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M3-2 Learning Business by Doing Business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B591F80-5682-402B-80D3-E523A19C096D}"/>
              </a:ext>
            </a:extLst>
          </p:cNvPr>
          <p:cNvSpPr/>
          <p:nvPr/>
        </p:nvSpPr>
        <p:spPr>
          <a:xfrm>
            <a:off x="561640" y="5095874"/>
            <a:ext cx="4933950" cy="1076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E9900E6-EF0F-4CAB-AB8A-E0E4194F8BA2}"/>
              </a:ext>
            </a:extLst>
          </p:cNvPr>
          <p:cNvSpPr/>
          <p:nvPr/>
        </p:nvSpPr>
        <p:spPr>
          <a:xfrm>
            <a:off x="668784" y="5285020"/>
            <a:ext cx="4728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 courses can also be booked individually as certified advanced </a:t>
            </a:r>
            <a:r>
              <a:rPr lang="en-GB" ker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education courses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6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Professors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and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Lectureres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 (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selected</a:t>
            </a: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1821640" y="1601869"/>
            <a:ext cx="2148106" cy="7076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DE" sz="1500" b="1" dirty="0">
                <a:latin typeface="Poppins" pitchFamily="2" charset="77"/>
                <a:cs typeface="Poppins" pitchFamily="2" charset="77"/>
              </a:rPr>
              <a:t>Prof. Luisa </a:t>
            </a:r>
            <a:r>
              <a:rPr lang="de-DE" sz="1500" b="1" dirty="0" err="1">
                <a:latin typeface="Poppins" pitchFamily="2" charset="77"/>
                <a:cs typeface="Poppins" pitchFamily="2" charset="77"/>
              </a:rPr>
              <a:t>Andreu</a:t>
            </a:r>
            <a:endParaRPr lang="de-DE" sz="1500" b="1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50000"/>
              </a:lnSpc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University </a:t>
            </a:r>
            <a:r>
              <a:rPr lang="de-DE" sz="13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1300" dirty="0">
                <a:latin typeface="Poppins" pitchFamily="2" charset="77"/>
                <a:cs typeface="Poppins" pitchFamily="2" charset="77"/>
              </a:rPr>
              <a:t> Valencia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951BEA-A939-F84E-ADD6-6E596848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080" y="2967553"/>
            <a:ext cx="1260000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EE9F0D2-2571-DB46-BAE6-63FF60E74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080" y="1305582"/>
            <a:ext cx="1260000" cy="12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915BF5-701B-E04F-988D-FA9E19DCD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080" y="4629523"/>
            <a:ext cx="1260000" cy="12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E2DEBC9-BE9F-504D-8597-2CE453A7A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40" y="2967553"/>
            <a:ext cx="1260000" cy="12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2F2483B-579B-7E4F-A157-465321C7F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40" y="4629523"/>
            <a:ext cx="1260000" cy="126000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8B2A00D6-9217-BB43-A11F-C651BCE8266C}"/>
              </a:ext>
            </a:extLst>
          </p:cNvPr>
          <p:cNvSpPr/>
          <p:nvPr/>
        </p:nvSpPr>
        <p:spPr>
          <a:xfrm>
            <a:off x="1821640" y="4925810"/>
            <a:ext cx="2293072" cy="8615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de-DE" sz="1500" b="1" dirty="0">
                <a:latin typeface="Poppins" pitchFamily="2" charset="77"/>
                <a:cs typeface="Poppins" pitchFamily="2" charset="77"/>
              </a:rPr>
              <a:t>Dr. </a:t>
            </a:r>
            <a:r>
              <a:rPr lang="de-DE" sz="1500" b="1" dirty="0" err="1">
                <a:latin typeface="Poppins" pitchFamily="2" charset="77"/>
                <a:cs typeface="Poppins" pitchFamily="2" charset="77"/>
              </a:rPr>
              <a:t>Dermot</a:t>
            </a:r>
            <a:r>
              <a:rPr lang="de-DE" sz="1500" b="1" dirty="0">
                <a:latin typeface="Poppins" pitchFamily="2" charset="77"/>
                <a:cs typeface="Poppins" pitchFamily="2" charset="77"/>
              </a:rPr>
              <a:t> Breslin </a:t>
            </a:r>
          </a:p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University </a:t>
            </a:r>
            <a:r>
              <a:rPr lang="de-DE" sz="13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1300" dirty="0">
                <a:latin typeface="Poppins" pitchFamily="2" charset="77"/>
                <a:cs typeface="Poppins" pitchFamily="2" charset="77"/>
              </a:rPr>
              <a:t> Sheffield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D44148E-31C9-6B4C-B856-88231ED974B5}"/>
              </a:ext>
            </a:extLst>
          </p:cNvPr>
          <p:cNvSpPr/>
          <p:nvPr/>
        </p:nvSpPr>
        <p:spPr>
          <a:xfrm>
            <a:off x="1821640" y="3263840"/>
            <a:ext cx="2471491" cy="7076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DE" sz="1500" b="1" dirty="0">
                <a:latin typeface="Poppins" pitchFamily="2" charset="77"/>
                <a:cs typeface="Poppins" pitchFamily="2" charset="77"/>
              </a:rPr>
              <a:t>Prof. Dr. Jan </a:t>
            </a:r>
            <a:r>
              <a:rPr lang="de-DE" sz="1500" b="1" dirty="0" err="1">
                <a:latin typeface="Poppins" pitchFamily="2" charset="77"/>
                <a:cs typeface="Poppins" pitchFamily="2" charset="77"/>
              </a:rPr>
              <a:t>Wenzelburger</a:t>
            </a:r>
            <a:endParaRPr lang="de-DE" sz="1500" b="1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50000"/>
              </a:lnSpc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TU Kaiserslautern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1690BB-097C-F542-A232-78013643A074}"/>
              </a:ext>
            </a:extLst>
          </p:cNvPr>
          <p:cNvSpPr/>
          <p:nvPr/>
        </p:nvSpPr>
        <p:spPr>
          <a:xfrm>
            <a:off x="5511639" y="1601869"/>
            <a:ext cx="2358731" cy="91807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/>
            <a:r>
              <a:rPr lang="sv-SE" b="1" dirty="0"/>
              <a:t>Univ.-Prof. Dr. Güliz Ger</a:t>
            </a:r>
          </a:p>
          <a:p>
            <a:pPr fontAlgn="base">
              <a:lnSpc>
                <a:spcPct val="150000"/>
              </a:lnSpc>
            </a:pPr>
            <a:r>
              <a:rPr lang="de-DE" sz="1300" dirty="0" err="1">
                <a:latin typeface="Poppins" pitchFamily="2" charset="77"/>
                <a:cs typeface="Poppins" pitchFamily="2" charset="77"/>
              </a:rPr>
              <a:t>Bilkent</a:t>
            </a:r>
            <a:r>
              <a:rPr lang="de-DE" sz="1300" dirty="0">
                <a:latin typeface="Poppins" pitchFamily="2" charset="77"/>
                <a:cs typeface="Poppins" pitchFamily="2" charset="77"/>
              </a:rPr>
              <a:t> University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EE1A662-9B23-BA42-A28A-1136A5AD34B7}"/>
              </a:ext>
            </a:extLst>
          </p:cNvPr>
          <p:cNvSpPr/>
          <p:nvPr/>
        </p:nvSpPr>
        <p:spPr>
          <a:xfrm>
            <a:off x="5511640" y="4798852"/>
            <a:ext cx="2358730" cy="97693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defTabSz="939800"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de-DE" sz="1500" b="1" dirty="0">
                <a:latin typeface="Poppins" pitchFamily="2" charset="77"/>
                <a:cs typeface="Poppins" pitchFamily="2" charset="77"/>
              </a:rPr>
              <a:t>Univ.-Prof. Dr.-Ing. Dr. Christian Berg </a:t>
            </a:r>
          </a:p>
          <a:p>
            <a:pPr defTabSz="9398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University </a:t>
            </a:r>
            <a:r>
              <a:rPr lang="de-DE" sz="13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1300" dirty="0">
                <a:latin typeface="Poppins" pitchFamily="2" charset="77"/>
                <a:cs typeface="Poppins" pitchFamily="2" charset="77"/>
              </a:rPr>
              <a:t> Kiel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BBFFD58-C435-5A46-B7A0-5A3A8BFAFA94}"/>
              </a:ext>
            </a:extLst>
          </p:cNvPr>
          <p:cNvSpPr/>
          <p:nvPr/>
        </p:nvSpPr>
        <p:spPr>
          <a:xfrm>
            <a:off x="5551811" y="3068466"/>
            <a:ext cx="2471491" cy="109837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nl-NL" sz="1500" b="1" dirty="0">
                <a:latin typeface="Poppins" pitchFamily="2" charset="77"/>
                <a:cs typeface="Poppins" pitchFamily="2" charset="77"/>
              </a:rPr>
              <a:t>Prof. JUDr. Daniela Heid, Ph.D.</a:t>
            </a:r>
          </a:p>
          <a:p>
            <a:pPr fontAlgn="base">
              <a:lnSpc>
                <a:spcPct val="150000"/>
              </a:lnSpc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University </a:t>
            </a:r>
            <a:r>
              <a:rPr lang="de-DE" sz="13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1300" dirty="0">
                <a:latin typeface="Poppins" pitchFamily="2" charset="77"/>
                <a:cs typeface="Poppins" pitchFamily="2" charset="77"/>
              </a:rPr>
              <a:t> Siegen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348F4041-E3EA-5C4F-A677-9711FE3C11D4}"/>
              </a:ext>
            </a:extLst>
          </p:cNvPr>
          <p:cNvSpPr/>
          <p:nvPr/>
        </p:nvSpPr>
        <p:spPr>
          <a:xfrm>
            <a:off x="9199079" y="1601869"/>
            <a:ext cx="2598911" cy="7076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DE" sz="1500" b="1" dirty="0">
                <a:latin typeface="Poppins" pitchFamily="2" charset="77"/>
                <a:cs typeface="Poppins" pitchFamily="2" charset="77"/>
              </a:rPr>
              <a:t>Dr. Emmanuel Zilberberg </a:t>
            </a:r>
          </a:p>
          <a:p>
            <a:pPr fontAlgn="base">
              <a:lnSpc>
                <a:spcPct val="150000"/>
              </a:lnSpc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ESCP Europe Business School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F8BFA057-9ECD-4048-B18F-2FFFD7A305F8}"/>
              </a:ext>
            </a:extLst>
          </p:cNvPr>
          <p:cNvSpPr/>
          <p:nvPr/>
        </p:nvSpPr>
        <p:spPr>
          <a:xfrm>
            <a:off x="9199080" y="4936358"/>
            <a:ext cx="2427440" cy="67710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defTabSz="939800"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de-DE" sz="1500" b="1" dirty="0">
                <a:latin typeface="Poppins" pitchFamily="2" charset="77"/>
                <a:cs typeface="Poppins" pitchFamily="2" charset="77"/>
              </a:rPr>
              <a:t>Univ.-Prof. Dr. Dirk </a:t>
            </a:r>
            <a:r>
              <a:rPr lang="de-DE" sz="1500" b="1" dirty="0" err="1">
                <a:latin typeface="Poppins" pitchFamily="2" charset="77"/>
                <a:cs typeface="Poppins" pitchFamily="2" charset="77"/>
              </a:rPr>
              <a:t>Temme</a:t>
            </a:r>
            <a:endParaRPr lang="de-DE" sz="1500" b="1" dirty="0">
              <a:latin typeface="Poppins" pitchFamily="2" charset="77"/>
              <a:cs typeface="Poppins" pitchFamily="2" charset="77"/>
            </a:endParaRPr>
          </a:p>
          <a:p>
            <a:pPr defTabSz="939800">
              <a:spcBef>
                <a:spcPts val="0"/>
              </a:spcBef>
              <a:spcAft>
                <a:spcPts val="1200"/>
              </a:spcAft>
              <a:buClr>
                <a:srgbClr val="C82254"/>
              </a:buClr>
              <a:tabLst>
                <a:tab pos="3949700" algn="l"/>
              </a:tabLst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University </a:t>
            </a:r>
            <a:r>
              <a:rPr lang="de-DE" sz="13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de-DE" sz="1300" dirty="0">
                <a:latin typeface="Poppins" pitchFamily="2" charset="77"/>
                <a:cs typeface="Poppins" pitchFamily="2" charset="77"/>
              </a:rPr>
              <a:t> Wuppertal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E82A7AE-3BE3-4D4F-992D-34E7F0907C35}"/>
              </a:ext>
            </a:extLst>
          </p:cNvPr>
          <p:cNvSpPr/>
          <p:nvPr/>
        </p:nvSpPr>
        <p:spPr>
          <a:xfrm>
            <a:off x="9199081" y="3213826"/>
            <a:ext cx="2427440" cy="82304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/>
            <a:r>
              <a:rPr lang="de-DE" sz="1500" b="1" dirty="0">
                <a:latin typeface="Poppins" pitchFamily="2" charset="77"/>
                <a:cs typeface="Poppins" pitchFamily="2" charset="77"/>
              </a:rPr>
              <a:t>Univ.-Prof. Dr. Andrea </a:t>
            </a:r>
            <a:r>
              <a:rPr lang="de-DE" sz="1500" b="1" dirty="0" err="1">
                <a:latin typeface="Poppins" pitchFamily="2" charset="77"/>
                <a:cs typeface="Poppins" pitchFamily="2" charset="77"/>
              </a:rPr>
              <a:t>Gröppel</a:t>
            </a:r>
            <a:r>
              <a:rPr lang="de-DE" sz="1500" b="1" dirty="0">
                <a:latin typeface="Poppins" pitchFamily="2" charset="77"/>
                <a:cs typeface="Poppins" pitchFamily="2" charset="77"/>
              </a:rPr>
              <a:t>-Klein </a:t>
            </a:r>
          </a:p>
          <a:p>
            <a:pPr fontAlgn="base">
              <a:lnSpc>
                <a:spcPct val="150000"/>
              </a:lnSpc>
            </a:pPr>
            <a:r>
              <a:rPr lang="de-DE" sz="1300" dirty="0">
                <a:latin typeface="Poppins" pitchFamily="2" charset="77"/>
                <a:cs typeface="Poppins" pitchFamily="2" charset="77"/>
              </a:rPr>
              <a:t>Saarland University</a:t>
            </a:r>
            <a:endParaRPr lang="en-GB" sz="13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1F5B0B-ABA2-4DA9-A268-BBF357AC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1641" y="1197201"/>
            <a:ext cx="1260000" cy="13683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3E7869-5DE0-4C06-AAEB-FEF19070D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080" y="2925081"/>
            <a:ext cx="1304051" cy="13040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93B0FB-1926-4AFA-9D5C-D6680491C4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743" t="9445" r="26214" b="12106"/>
          <a:stretch/>
        </p:blipFill>
        <p:spPr>
          <a:xfrm rot="5400000">
            <a:off x="507450" y="1251392"/>
            <a:ext cx="1368380" cy="12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A7DE1B-EE89-4DA5-A99D-AACA6D4700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6355" t="11638" r="-6355" b="13305"/>
          <a:stretch/>
        </p:blipFill>
        <p:spPr>
          <a:xfrm>
            <a:off x="4171567" y="4624333"/>
            <a:ext cx="142014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C63E2-6F7F-9E46-AE3C-F4468B59B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1640" y="464850"/>
            <a:ext cx="7308731" cy="408011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de-DE" dirty="0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International </a:t>
            </a:r>
            <a:r>
              <a:rPr lang="de-DE" dirty="0" err="1">
                <a:solidFill>
                  <a:srgbClr val="C82254"/>
                </a:solidFill>
                <a:latin typeface="Poppins" pitchFamily="2" charset="77"/>
                <a:cs typeface="Poppins" pitchFamily="2" charset="77"/>
              </a:rPr>
              <a:t>Weeks</a:t>
            </a:r>
            <a:endParaRPr lang="de-DE" dirty="0">
              <a:solidFill>
                <a:srgbClr val="C8225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DBA549-6CF5-344B-892F-E4F8CF6C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02" y="332861"/>
            <a:ext cx="3607058" cy="540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0C4A8D6-B0B0-414E-A5B1-4992A94EFDBB}"/>
              </a:ext>
            </a:extLst>
          </p:cNvPr>
          <p:cNvSpPr txBox="1">
            <a:spLocks noChangeArrowheads="1"/>
          </p:cNvSpPr>
          <p:nvPr/>
        </p:nvSpPr>
        <p:spPr>
          <a:xfrm>
            <a:off x="561641" y="6347012"/>
            <a:ext cx="11068719" cy="2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de-DE" sz="1400" dirty="0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MBA European Management   |   </a:t>
            </a:r>
            <a:r>
              <a:rPr lang="de-DE" sz="1400" dirty="0" err="1">
                <a:solidFill>
                  <a:srgbClr val="001524"/>
                </a:solidFill>
                <a:latin typeface="Poppins" pitchFamily="2" charset="77"/>
                <a:cs typeface="Poppins" pitchFamily="2" charset="77"/>
              </a:rPr>
              <a:t>www.eiabm.de</a:t>
            </a:r>
            <a:endParaRPr lang="de-DE" sz="1400" dirty="0">
              <a:solidFill>
                <a:srgbClr val="001524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B19C711-B774-0645-940A-B15EB62F8D76}"/>
              </a:ext>
            </a:extLst>
          </p:cNvPr>
          <p:cNvCxnSpPr/>
          <p:nvPr/>
        </p:nvCxnSpPr>
        <p:spPr>
          <a:xfrm flipH="1">
            <a:off x="561641" y="926649"/>
            <a:ext cx="11068719" cy="0"/>
          </a:xfrm>
          <a:prstGeom prst="line">
            <a:avLst/>
          </a:prstGeom>
          <a:ln w="19050">
            <a:solidFill>
              <a:srgbClr val="00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52F6A54-4758-6C43-ABF7-F777C3FF2128}"/>
              </a:ext>
            </a:extLst>
          </p:cNvPr>
          <p:cNvSpPr/>
          <p:nvPr/>
        </p:nvSpPr>
        <p:spPr>
          <a:xfrm>
            <a:off x="561640" y="1155250"/>
            <a:ext cx="11068719" cy="236577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Poppins" pitchFamily="2" charset="77"/>
                <a:cs typeface="Poppins" pitchFamily="2" charset="77"/>
              </a:rPr>
              <a:t>Experience 3 International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Weeks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with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fellow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students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Poppins" pitchFamily="2" charset="77"/>
                <a:cs typeface="Poppins" pitchFamily="2" charset="77"/>
              </a:rPr>
              <a:t>Learn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about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management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in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other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countries at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first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hand</a:t>
            </a:r>
            <a:endParaRPr lang="de-DE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Poppins" pitchFamily="2" charset="77"/>
                <a:cs typeface="Poppins" pitchFamily="2" charset="77"/>
              </a:rPr>
              <a:t>Enhance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foreign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language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skills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to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professional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level</a:t>
            </a:r>
            <a:endParaRPr lang="de-DE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Poppins" pitchFamily="2" charset="77"/>
                <a:cs typeface="Poppins" pitchFamily="2" charset="77"/>
              </a:rPr>
              <a:t>Broaden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soft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intercultural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skills</a:t>
            </a:r>
            <a:endParaRPr lang="de-DE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to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know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different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cultures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,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lifestyles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mindsets</a:t>
            </a:r>
            <a:endParaRPr lang="de-DE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Poppins" pitchFamily="2" charset="77"/>
                <a:cs typeface="Poppins" pitchFamily="2" charset="77"/>
              </a:rPr>
              <a:t>Have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great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fun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with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fellow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students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C0315F-245C-564A-B38C-C3BD09E9AB49}"/>
              </a:ext>
            </a:extLst>
          </p:cNvPr>
          <p:cNvSpPr/>
          <p:nvPr/>
        </p:nvSpPr>
        <p:spPr>
          <a:xfrm>
            <a:off x="561640" y="3988337"/>
            <a:ext cx="11068719" cy="46859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Poppins" pitchFamily="2" charset="77"/>
                <a:cs typeface="Poppins" pitchFamily="2" charset="77"/>
              </a:rPr>
              <a:t>Partner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universities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countries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hosting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 international </a:t>
            </a:r>
            <a:r>
              <a:rPr lang="de-DE" b="1" dirty="0" err="1">
                <a:latin typeface="Poppins" pitchFamily="2" charset="77"/>
                <a:cs typeface="Poppins" pitchFamily="2" charset="77"/>
              </a:rPr>
              <a:t>weeks</a:t>
            </a:r>
            <a:r>
              <a:rPr lang="de-DE" b="1" dirty="0">
                <a:latin typeface="Poppins" pitchFamily="2" charset="77"/>
                <a:cs typeface="Poppins" pitchFamily="2" charset="77"/>
              </a:rPr>
              <a:t>: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0BF8E2-C6EB-1445-A293-CE2B51015ABD}"/>
              </a:ext>
            </a:extLst>
          </p:cNvPr>
          <p:cNvSpPr/>
          <p:nvPr/>
        </p:nvSpPr>
        <p:spPr>
          <a:xfrm>
            <a:off x="561639" y="4406162"/>
            <a:ext cx="11068720" cy="1569660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Sheffield (UK)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Valencia (Spain)</a:t>
            </a:r>
            <a:r>
              <a:rPr lang="de-DE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Rennes (France) </a:t>
            </a:r>
            <a:endParaRPr lang="de-DE" sz="16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Mysore (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India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)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Fribourg (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Switzerland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Craiova (Rumänien)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São Paulo (Brasil) </a:t>
            </a:r>
            <a:endParaRPr lang="de-DE" sz="16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London (UK)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Dublin (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Ireland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Poppins" pitchFamily="2" charset="77"/>
                <a:cs typeface="Poppins" pitchFamily="2" charset="77"/>
              </a:rPr>
              <a:t>Delhi (</a:t>
            </a:r>
            <a:r>
              <a:rPr lang="de-DE" sz="1600" dirty="0" err="1">
                <a:latin typeface="Poppins" pitchFamily="2" charset="77"/>
                <a:cs typeface="Poppins" pitchFamily="2" charset="77"/>
              </a:rPr>
              <a:t>India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Poppins" pitchFamily="2" charset="77"/>
                <a:cs typeface="Poppins" pitchFamily="2" charset="77"/>
              </a:rPr>
              <a:t>Rostov</a:t>
            </a:r>
            <a:r>
              <a:rPr lang="de-DE" sz="1600" dirty="0">
                <a:latin typeface="Poppins" pitchFamily="2" charset="77"/>
                <a:cs typeface="Poppins" pitchFamily="2" charset="77"/>
              </a:rPr>
              <a:t> (Russland)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D3DAE9-63CD-314C-B2B4-4A6D2B45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371" y="1155250"/>
            <a:ext cx="3759988" cy="28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Microsoft Office PowerPoint</Application>
  <PresentationFormat>Breitbild</PresentationFormat>
  <Paragraphs>185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Poppins</vt:lpstr>
      <vt:lpstr>Times New Roman</vt:lpstr>
      <vt:lpstr>Wingdings</vt:lpstr>
      <vt:lpstr>Office</vt:lpstr>
      <vt:lpstr>MBA European Management  Tailor-Made European Management for  Practitioners, Academics and International Students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MBA European Management  Your step to the future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MBA European Management  Tailor-Made European Management for Practitioners, Academics and International Students</dc:title>
  <dc:creator>Denise</dc:creator>
  <cp:lastModifiedBy>Johanna Krümmer</cp:lastModifiedBy>
  <cp:revision>137</cp:revision>
  <dcterms:created xsi:type="dcterms:W3CDTF">2021-01-18T13:30:47Z</dcterms:created>
  <dcterms:modified xsi:type="dcterms:W3CDTF">2023-05-11T07:37:44Z</dcterms:modified>
</cp:coreProperties>
</file>